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y="6858000" cx="12192000"/>
  <p:notesSz cx="6858000" cy="9144000"/>
  <p:embeddedFontLst>
    <p:embeddedFont>
      <p:font typeface="Arial Black"/>
      <p:regular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8" roundtripDataSignature="AMtx7mjLdV7ACmIYrcxxJxpDCkS2UNbl5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customschemas.google.com/relationships/presentationmetadata" Target="metadata"/><Relationship Id="rId27" Type="http://schemas.openxmlformats.org/officeDocument/2006/relationships/font" Target="fonts/ArialBlack-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3ddc73a98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2" name="Google Shape;82;g13ddc73a986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ed850b7fb3_0_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g2ed850b7fb3_0_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b81aa75177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69" name="Google Shape;169;gb81aa75177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37154bbc895_1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5" name="Google Shape;175;g37154bbc895_1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ed850b7fb3_0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g2ed850b7fb3_0_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edddc4f468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6" name="Google Shape;186;g2edddc4f46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2edddc4f468_0_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3" name="Google Shape;193;g2edddc4f468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2edddc4f468_0_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g2edddc4f468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2edddc4f468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5" name="Google Shape;205;g2edddc4f468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edddc4f468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2edddc4f468_0_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2edddc4f468_0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7" name="Google Shape;217;g2edddc4f468_0_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d67a923c5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7" name="Google Shape;87;g2ed67a923c5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edddc4f468_0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4" name="Google Shape;224;g2edddc4f468_0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2edddc4f468_0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9" name="Google Shape;229;g2edddc4f468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g2edddc4f468_0_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2" name="Google Shape;242;g2edddc4f468_0_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ed67a923c5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7" name="Google Shape;97;g2ed67a923c5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ed67a923c5_0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5" name="Google Shape;105;g2ed67a923c5_0_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2ed850b7fb3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g2ed850b7fb3_0_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d67a923c5_0_4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4" name="Google Shape;124;g2ed67a923c5_0_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ed850b7fb3_0_1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9" name="Google Shape;129;g2ed850b7fb3_0_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2ed850b7fb3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g2ed850b7fb3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ed850b7fb3_0_3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9" name="Google Shape;149;g2ed850b7fb3_0_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1"/>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1"/>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3"/>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3"/>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8"/>
          <p:cNvSpPr/>
          <p:nvPr>
            <p:ph idx="2" type="pic"/>
          </p:nvPr>
        </p:nvSpPr>
        <p:spPr>
          <a:xfrm>
            <a:off x="5183188" y="987425"/>
            <a:ext cx="6172200" cy="4873625"/>
          </a:xfrm>
          <a:prstGeom prst="rect">
            <a:avLst/>
          </a:prstGeom>
          <a:noFill/>
          <a:ln>
            <a:noFill/>
          </a:ln>
        </p:spPr>
      </p:sp>
      <p:sp>
        <p:nvSpPr>
          <p:cNvPr id="64" name="Google Shape;64;p1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youtube.com/watch?v=OcomCHHwNFY" TargetMode="External"/><Relationship Id="rId4" Type="http://schemas.openxmlformats.org/officeDocument/2006/relationships/image" Target="../media/image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hyperlink" Target="http://www.youtube.com/watch?v=CXcbGxvgyR4" TargetMode="External"/><Relationship Id="rId4" Type="http://schemas.openxmlformats.org/officeDocument/2006/relationships/image" Target="../media/image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hyperlink" Target="http://www.youtube.com/watch?v=Pg_1Pn9YcKg" TargetMode="External"/><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hyperlink" Target="http://www.youtube.com/watch?v=zfZhReSOP9w" TargetMode="External"/><Relationship Id="rId4" Type="http://schemas.openxmlformats.org/officeDocument/2006/relationships/image" Target="../media/image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hyperlink" Target="http://www.youtube.com/watch?v=X1cmvzRKCCg" TargetMode="External"/><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g13ddc73a986_0_0"/>
          <p:cNvPicPr preferRelativeResize="0"/>
          <p:nvPr/>
        </p:nvPicPr>
        <p:blipFill rotWithShape="1">
          <a:blip r:embed="rId3">
            <a:alphaModFix/>
          </a:blip>
          <a:srcRect b="0" l="0" r="0" t="0"/>
          <a:stretch/>
        </p:blipFill>
        <p:spPr>
          <a:xfrm>
            <a:off x="3714750" y="1047750"/>
            <a:ext cx="4762500" cy="4762500"/>
          </a:xfrm>
          <a:prstGeom prst="rect">
            <a:avLst/>
          </a:prstGeom>
          <a:noFill/>
          <a:ln>
            <a:noFill/>
          </a:ln>
          <a:effectLst>
            <a:outerShdw blurRad="57150" rotWithShape="0" algn="bl" dir="5400000" dist="19050">
              <a:srgbClr val="000000">
                <a:alpha val="49804"/>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pic>
        <p:nvPicPr>
          <p:cNvPr id="163" name="Google Shape;163;g2ed850b7fb3_0_43"/>
          <p:cNvPicPr preferRelativeResize="0"/>
          <p:nvPr/>
        </p:nvPicPr>
        <p:blipFill rotWithShape="1">
          <a:blip r:embed="rId3">
            <a:alphaModFix/>
          </a:blip>
          <a:srcRect b="0" l="0" r="0" t="0"/>
          <a:stretch/>
        </p:blipFill>
        <p:spPr>
          <a:xfrm rot="5400000">
            <a:off x="3726551" y="-26537"/>
            <a:ext cx="5163600" cy="7745373"/>
          </a:xfrm>
          <a:prstGeom prst="rect">
            <a:avLst/>
          </a:prstGeom>
          <a:noFill/>
          <a:ln>
            <a:noFill/>
          </a:ln>
          <a:effectLst>
            <a:outerShdw blurRad="57150" rotWithShape="0" algn="bl" dir="5400000" dist="19050">
              <a:srgbClr val="000000">
                <a:alpha val="49804"/>
              </a:srgbClr>
            </a:outerShdw>
          </a:effectLst>
        </p:spPr>
      </p:pic>
      <p:sp>
        <p:nvSpPr>
          <p:cNvPr id="164" name="Google Shape;164;g2ed850b7fb3_0_43"/>
          <p:cNvSpPr txBox="1"/>
          <p:nvPr/>
        </p:nvSpPr>
        <p:spPr>
          <a:xfrm>
            <a:off x="3649612" y="282200"/>
            <a:ext cx="5317500" cy="8355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4000"/>
              <a:buFont typeface="Arial"/>
              <a:buNone/>
            </a:pPr>
            <a:r>
              <a:rPr b="0" i="0" lang="en-US" sz="4000" u="none" cap="none" strike="noStrike">
                <a:solidFill>
                  <a:srgbClr val="FF0000"/>
                </a:solidFill>
                <a:latin typeface="Arial Black"/>
                <a:ea typeface="Arial Black"/>
                <a:cs typeface="Arial Black"/>
                <a:sym typeface="Arial Black"/>
              </a:rPr>
              <a:t>INTENTIONALITY</a:t>
            </a:r>
            <a:endParaRPr b="0" i="0" sz="4000" u="none" cap="none" strike="noStrike">
              <a:solidFill>
                <a:srgbClr val="FF0000"/>
              </a:solidFill>
              <a:latin typeface="Arial Black"/>
              <a:ea typeface="Arial Black"/>
              <a:cs typeface="Arial Black"/>
              <a:sym typeface="Arial Black"/>
            </a:endParaRPr>
          </a:p>
        </p:txBody>
      </p:sp>
      <p:pic>
        <p:nvPicPr>
          <p:cNvPr id="165" name="Google Shape;165;g2ed850b7fb3_0_43"/>
          <p:cNvPicPr preferRelativeResize="0"/>
          <p:nvPr/>
        </p:nvPicPr>
        <p:blipFill rotWithShape="1">
          <a:blip r:embed="rId4">
            <a:alphaModFix/>
          </a:blip>
          <a:srcRect b="0" l="0" r="0" t="0"/>
          <a:stretch/>
        </p:blipFill>
        <p:spPr>
          <a:xfrm>
            <a:off x="10412125" y="5327950"/>
            <a:ext cx="1436950" cy="1436950"/>
          </a:xfrm>
          <a:prstGeom prst="rect">
            <a:avLst/>
          </a:prstGeom>
          <a:noFill/>
          <a:ln>
            <a:noFill/>
          </a:ln>
          <a:effectLst>
            <a:outerShdw blurRad="57150" rotWithShape="0" algn="bl" dir="5400000" dist="19050">
              <a:srgbClr val="000000">
                <a:alpha val="49804"/>
              </a:srgbClr>
            </a:outerShdw>
          </a:effectLst>
        </p:spPr>
      </p:pic>
      <p:sp>
        <p:nvSpPr>
          <p:cNvPr id="166" name="Google Shape;166;g2ed850b7fb3_0_43"/>
          <p:cNvSpPr/>
          <p:nvPr/>
        </p:nvSpPr>
        <p:spPr>
          <a:xfrm rot="1756223">
            <a:off x="259743" y="3804350"/>
            <a:ext cx="3172223" cy="654777"/>
          </a:xfrm>
          <a:prstGeom prst="stripedRightArrow">
            <a:avLst>
              <a:gd fmla="val 50000" name="adj1"/>
              <a:gd fmla="val 50000" name="adj2"/>
            </a:avLst>
          </a:prstGeom>
          <a:solidFill>
            <a:srgbClr val="FF00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Image result for PICTURE OF A BLANK TOMBSTONE" id="171" name="Google Shape;171;gb81aa75177_0_0"/>
          <p:cNvPicPr preferRelativeResize="0"/>
          <p:nvPr/>
        </p:nvPicPr>
        <p:blipFill rotWithShape="1">
          <a:blip r:embed="rId3">
            <a:alphaModFix/>
          </a:blip>
          <a:srcRect b="5873" l="29849" r="6542" t="18709"/>
          <a:stretch/>
        </p:blipFill>
        <p:spPr>
          <a:xfrm>
            <a:off x="3262101" y="10172"/>
            <a:ext cx="6204859" cy="6825341"/>
          </a:xfrm>
          <a:prstGeom prst="rect">
            <a:avLst/>
          </a:prstGeom>
          <a:noFill/>
          <a:ln>
            <a:noFill/>
          </a:ln>
        </p:spPr>
      </p:pic>
      <p:sp>
        <p:nvSpPr>
          <p:cNvPr id="172" name="Google Shape;172;gb81aa75177_0_0"/>
          <p:cNvSpPr txBox="1"/>
          <p:nvPr/>
        </p:nvSpPr>
        <p:spPr>
          <a:xfrm>
            <a:off x="4324739" y="2703905"/>
            <a:ext cx="37881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descr="Image result for PICTURE OF A BLANK TOMBSTONE" id="177" name="Google Shape;177;g37154bbc895_1_35"/>
          <p:cNvPicPr preferRelativeResize="0"/>
          <p:nvPr/>
        </p:nvPicPr>
        <p:blipFill rotWithShape="1">
          <a:blip r:embed="rId3">
            <a:alphaModFix/>
          </a:blip>
          <a:srcRect b="5874" l="29849" r="6544" t="18710"/>
          <a:stretch/>
        </p:blipFill>
        <p:spPr>
          <a:xfrm>
            <a:off x="3262101" y="10172"/>
            <a:ext cx="6204859" cy="6825341"/>
          </a:xfrm>
          <a:prstGeom prst="rect">
            <a:avLst/>
          </a:prstGeom>
          <a:noFill/>
          <a:ln>
            <a:noFill/>
          </a:ln>
        </p:spPr>
      </p:pic>
      <p:sp>
        <p:nvSpPr>
          <p:cNvPr id="178" name="Google Shape;178;g37154bbc895_1_35"/>
          <p:cNvSpPr txBox="1"/>
          <p:nvPr/>
        </p:nvSpPr>
        <p:spPr>
          <a:xfrm>
            <a:off x="4324739" y="2703905"/>
            <a:ext cx="3788100" cy="831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4800"/>
              <a:buFont typeface="Arial"/>
              <a:buNone/>
            </a:pPr>
            <a:r>
              <a:rPr b="1" i="0" lang="en-US" sz="4800" u="none" cap="none" strike="noStrike">
                <a:solidFill>
                  <a:schemeClr val="dk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descr="A gift to Viva Kemsuzian from Kris. The dash is a video of a poem. The poem is about life and how you spend your time on this planet. Viva Marie Kemsuzian Feb 15, 1964 DASH Dec 15, 2011. God Speed, Rest in Peace." id="183" name="Google Shape;183;g2ed850b7fb3_0_52" title="The Dash Video">
            <a:hlinkClick r:id="rId3"/>
          </p:cNvPr>
          <p:cNvPicPr preferRelativeResize="0"/>
          <p:nvPr/>
        </p:nvPicPr>
        <p:blipFill rotWithShape="1">
          <a:blip r:embed="rId4">
            <a:alphaModFix/>
          </a:blip>
          <a:srcRect b="0" l="0" r="0" t="0"/>
          <a:stretch/>
        </p:blipFill>
        <p:spPr>
          <a:xfrm>
            <a:off x="0" y="5"/>
            <a:ext cx="12192000" cy="685799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g2edddc4f468_0_0"/>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189" name="Google Shape;189;g2edddc4f468_0_0"/>
          <p:cNvSpPr txBox="1"/>
          <p:nvPr/>
        </p:nvSpPr>
        <p:spPr>
          <a:xfrm>
            <a:off x="526200" y="478825"/>
            <a:ext cx="111396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CHARGE #3: REFLECT ON YOUR </a:t>
            </a:r>
            <a:r>
              <a:rPr b="0" i="0" lang="en-US" sz="4000" u="sng" cap="none" strike="noStrike">
                <a:solidFill>
                  <a:srgbClr val="FF0000"/>
                </a:solidFill>
                <a:latin typeface="Arial Black"/>
                <a:ea typeface="Arial Black"/>
                <a:cs typeface="Arial Black"/>
                <a:sym typeface="Arial Black"/>
              </a:rPr>
              <a:t>FAITH</a:t>
            </a:r>
            <a:endParaRPr b="0" i="0" sz="4000" u="sng" cap="none" strike="noStrike">
              <a:solidFill>
                <a:srgbClr val="FF0000"/>
              </a:solidFill>
              <a:latin typeface="Arial Black"/>
              <a:ea typeface="Arial Black"/>
              <a:cs typeface="Arial Black"/>
              <a:sym typeface="Arial Black"/>
            </a:endParaRPr>
          </a:p>
        </p:txBody>
      </p:sp>
      <p:sp>
        <p:nvSpPr>
          <p:cNvPr id="190" name="Google Shape;190;g2edddc4f468_0_0"/>
          <p:cNvSpPr txBox="1"/>
          <p:nvPr/>
        </p:nvSpPr>
        <p:spPr>
          <a:xfrm>
            <a:off x="1394850" y="1854750"/>
            <a:ext cx="9402300" cy="314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1" i="0" lang="en-US" sz="2800" u="none" cap="none" strike="noStrike">
                <a:solidFill>
                  <a:schemeClr val="dk1"/>
                </a:solidFill>
                <a:latin typeface="Avenir"/>
                <a:ea typeface="Avenir"/>
                <a:cs typeface="Avenir"/>
                <a:sym typeface="Avenir"/>
              </a:rPr>
              <a:t>C.S. Lewis</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chemeClr val="dk1"/>
              </a:buClr>
              <a:buSzPts val="1100"/>
              <a:buFont typeface="Arial"/>
              <a:buNone/>
            </a:pPr>
            <a:r>
              <a:rPr b="1" i="0" lang="en-US" sz="2800" u="none" cap="none" strike="noStrike">
                <a:solidFill>
                  <a:schemeClr val="dk1"/>
                </a:solidFill>
                <a:latin typeface="Avenir"/>
                <a:ea typeface="Avenir"/>
                <a:cs typeface="Avenir"/>
                <a:sym typeface="Avenir"/>
              </a:rPr>
              <a:t>“Christianity, if false, is of no importance, and if true, of infinite importance, the only thing it cannot be is moderately important.”</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g2edddc4f468_0_10"/>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196" name="Google Shape;196;g2edddc4f468_0_10"/>
          <p:cNvSpPr txBox="1"/>
          <p:nvPr/>
        </p:nvSpPr>
        <p:spPr>
          <a:xfrm>
            <a:off x="526200" y="478825"/>
            <a:ext cx="111396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CHARGE #3: REFLECT ON YOUR </a:t>
            </a:r>
            <a:r>
              <a:rPr b="0" i="0" lang="en-US" sz="4000" u="sng" cap="none" strike="noStrike">
                <a:solidFill>
                  <a:srgbClr val="FF0000"/>
                </a:solidFill>
                <a:latin typeface="Arial Black"/>
                <a:ea typeface="Arial Black"/>
                <a:cs typeface="Arial Black"/>
                <a:sym typeface="Arial Black"/>
              </a:rPr>
              <a:t>FAITH</a:t>
            </a:r>
            <a:endParaRPr b="0" i="0" sz="4000" u="sng" cap="none" strike="noStrike">
              <a:solidFill>
                <a:srgbClr val="FF0000"/>
              </a:solidFill>
              <a:latin typeface="Arial Black"/>
              <a:ea typeface="Arial Black"/>
              <a:cs typeface="Arial Black"/>
              <a:sym typeface="Arial Black"/>
            </a:endParaRPr>
          </a:p>
        </p:txBody>
      </p:sp>
      <p:sp>
        <p:nvSpPr>
          <p:cNvPr id="197" name="Google Shape;197;g2edddc4f468_0_10"/>
          <p:cNvSpPr txBox="1"/>
          <p:nvPr/>
        </p:nvSpPr>
        <p:spPr>
          <a:xfrm>
            <a:off x="1394850" y="2001500"/>
            <a:ext cx="9402300" cy="3148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John 3:16 </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“For God so loved the world that he gave his one and only Son, that whoever believes in him shall not perish but have eternal life.”</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Movie: The Passion of the Christ &#10;Song: &quot;Lead me to the Cross&quot; by Hillsongs United &#10; &#10;Happy Resurrection day!  &#10;God bless!" id="202" name="Google Shape;202;g2edddc4f468_0_17" title="Lead me to the Cross -- The Passion of the Christ">
            <a:hlinkClick r:id="rId3"/>
          </p:cNvPr>
          <p:cNvPicPr preferRelativeResize="0"/>
          <p:nvPr/>
        </p:nvPicPr>
        <p:blipFill rotWithShape="1">
          <a:blip r:embed="rId4">
            <a:alphaModFix/>
          </a:blip>
          <a:srcRect b="0" l="0" r="0" t="0"/>
          <a:stretch/>
        </p:blipFill>
        <p:spPr>
          <a:xfrm>
            <a:off x="0" y="0"/>
            <a:ext cx="12192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g2edddc4f468_0_24"/>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208" name="Google Shape;208;g2edddc4f468_0_24"/>
          <p:cNvSpPr txBox="1"/>
          <p:nvPr/>
        </p:nvSpPr>
        <p:spPr>
          <a:xfrm>
            <a:off x="686400" y="467525"/>
            <a:ext cx="108192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CHARGE #4: REFLECT ON YOUR </a:t>
            </a:r>
            <a:r>
              <a:rPr b="0" i="0" lang="en-US" sz="4000" u="sng" cap="none" strike="noStrike">
                <a:solidFill>
                  <a:srgbClr val="FF0000"/>
                </a:solidFill>
                <a:latin typeface="Arial Black"/>
                <a:ea typeface="Arial Black"/>
                <a:cs typeface="Arial Black"/>
                <a:sym typeface="Arial Black"/>
              </a:rPr>
              <a:t>WIFE</a:t>
            </a:r>
            <a:endParaRPr b="0" i="0" sz="4000" u="sng" cap="none" strike="noStrike">
              <a:solidFill>
                <a:srgbClr val="FF0000"/>
              </a:solidFill>
              <a:latin typeface="Arial Black"/>
              <a:ea typeface="Arial Black"/>
              <a:cs typeface="Arial Black"/>
              <a:sym typeface="Arial Black"/>
            </a:endParaRPr>
          </a:p>
        </p:txBody>
      </p:sp>
      <p:sp>
        <p:nvSpPr>
          <p:cNvPr id="209" name="Google Shape;209;g2edddc4f468_0_24"/>
          <p:cNvSpPr txBox="1"/>
          <p:nvPr/>
        </p:nvSpPr>
        <p:spPr>
          <a:xfrm>
            <a:off x="1394850" y="2001500"/>
            <a:ext cx="9402300" cy="20511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Proverbs 31:10</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“An excellent wife who can find? She is far more precious than jewels.” </a:t>
            </a:r>
            <a:endParaRPr b="0" i="0" sz="2800" u="none" cap="none" strike="noStrike">
              <a:solidFill>
                <a:schemeClr val="dk1"/>
              </a:solidFill>
              <a:latin typeface="Avenir"/>
              <a:ea typeface="Avenir"/>
              <a:cs typeface="Avenir"/>
              <a:sym typeface="Aveni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Upon watching a customer in a flower shop, grumpy old Rob comes to a realization that inspires him to see his own life in a different light.&#10;&#10;Year: 2007&#10;Director/Writer: Jolie Hales&#10;Cinematography/Sound Design:  David Skousen&#10;Music:  Robert Allen Elliott - http://www.robelliottmusic.com/&#10;&#10;Cast:&#10;Todd Michael Thompson, Jerry Ellison, Holly Larson, Kaydee Brown, Kaitlyn Kinsey&#10;&#10;Special Thanks to Jimmy's Flowers in Layton, Utah - http://www.jimmysflowers.com/&#10;&#10;Awards/Honors:&#10;Worldwide DVD Distribution - Spiritual Cinema Circle, 2008 - spiritualcinemacircle.com&#10;Domestic DVD Distribution - Best of the LDS Film Festival, 2008 - ldsfilmfestival.org&#10;Best Student Film - Gloria Film Festival, 2008 - gloriafilmfestival.bside.com&#10;Honorable Mention - LDS Film Festival, 2008 - ldsfilmfestival.org&#10;Finalist - Best Woman Filmmaker - West Chester Film Festival, 2008 - westchesterfilmfestival.com&#10;&#10;Additional Screenings:&#10;NewFilmmakers New York, 2009 - newfilmmakers.com&#10;Naperville Film Festival - naperfilm.org&#10;Brandywine Digital Film Festival, 2008&#10;Reynolda Film Festival, 2008 - reynoldsfilmfestival.com&#10;Newport Beach Film Festival, 2008 - newportbeachfilmfest.com&#10;Whittier Film Festival, 2008 - whittierfilm.org&#10;Foursite Film Festival, 2008 - foursitefilmfest.com&#10;George Lindsey UNA Film Festival, 2008 - lindseyfilmfest.com&#10;Muskegon Film Festival, 2008 - muskegonfilmfestival.com&#10;Treasure Coast International Film Festival, 2008 - tcifilmfest.com" id="214" name="Google Shape;214;g2edddc4f468_0_30" title="&quot;Passing&quot; - An Inspirational Award-Winning Short Film">
            <a:hlinkClick r:id="rId3"/>
          </p:cNvPr>
          <p:cNvPicPr preferRelativeResize="0"/>
          <p:nvPr/>
        </p:nvPicPr>
        <p:blipFill rotWithShape="1">
          <a:blip r:embed="rId4">
            <a:alphaModFix/>
          </a:blip>
          <a:srcRect b="0" l="0" r="0" t="0"/>
          <a:stretch/>
        </p:blipFill>
        <p:spPr>
          <a:xfrm>
            <a:off x="0" y="0"/>
            <a:ext cx="12192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g2edddc4f468_0_35"/>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220" name="Google Shape;220;g2edddc4f468_0_35"/>
          <p:cNvSpPr txBox="1"/>
          <p:nvPr/>
        </p:nvSpPr>
        <p:spPr>
          <a:xfrm>
            <a:off x="1394850" y="365950"/>
            <a:ext cx="9402300" cy="14370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CHARGE #5: REFLECT ON YOUR </a:t>
            </a:r>
            <a:r>
              <a:rPr b="0" i="0" lang="en-US" sz="4000" u="sng" cap="none" strike="noStrike">
                <a:solidFill>
                  <a:srgbClr val="FF0000"/>
                </a:solidFill>
                <a:latin typeface="Arial Black"/>
                <a:ea typeface="Arial Black"/>
                <a:cs typeface="Arial Black"/>
                <a:sym typeface="Arial Black"/>
              </a:rPr>
              <a:t>CHILDREN</a:t>
            </a:r>
            <a:endParaRPr b="0" i="0" sz="4000" u="sng" cap="none" strike="noStrike">
              <a:solidFill>
                <a:srgbClr val="FF0000"/>
              </a:solidFill>
              <a:latin typeface="Arial Black"/>
              <a:ea typeface="Arial Black"/>
              <a:cs typeface="Arial Black"/>
              <a:sym typeface="Arial Black"/>
            </a:endParaRPr>
          </a:p>
        </p:txBody>
      </p:sp>
      <p:sp>
        <p:nvSpPr>
          <p:cNvPr id="221" name="Google Shape;221;g2edddc4f468_0_35"/>
          <p:cNvSpPr txBox="1"/>
          <p:nvPr/>
        </p:nvSpPr>
        <p:spPr>
          <a:xfrm>
            <a:off x="1462575" y="2403450"/>
            <a:ext cx="9402300" cy="2733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Ephesians 6:4</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1"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“Fathers, do not provoke your children to anger, but bring them up in the discipline and instruction of the Lord.”</a:t>
            </a:r>
            <a:endParaRPr b="1" i="0" sz="2800" u="none" cap="none" strike="noStrike">
              <a:solidFill>
                <a:schemeClr val="dk1"/>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g2ed67a923c5_0_0"/>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90" name="Google Shape;90;g2ed67a923c5_0_0"/>
          <p:cNvSpPr txBox="1"/>
          <p:nvPr/>
        </p:nvSpPr>
        <p:spPr>
          <a:xfrm>
            <a:off x="3547650" y="557825"/>
            <a:ext cx="50967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rgbClr val="FF0000"/>
                </a:solidFill>
                <a:latin typeface="Arial Black"/>
                <a:ea typeface="Arial Black"/>
                <a:cs typeface="Arial Black"/>
                <a:sym typeface="Arial Black"/>
              </a:rPr>
              <a:t>RED LETTER DAY</a:t>
            </a:r>
            <a:endParaRPr b="0" i="0" sz="4000" u="none" cap="none" strike="noStrike">
              <a:solidFill>
                <a:srgbClr val="FF0000"/>
              </a:solidFill>
              <a:latin typeface="Arial Black"/>
              <a:ea typeface="Arial Black"/>
              <a:cs typeface="Arial Black"/>
              <a:sym typeface="Arial Black"/>
            </a:endParaRPr>
          </a:p>
        </p:txBody>
      </p:sp>
      <p:sp>
        <p:nvSpPr>
          <p:cNvPr id="91" name="Google Shape;91;g2ed67a923c5_0_0"/>
          <p:cNvSpPr txBox="1"/>
          <p:nvPr/>
        </p:nvSpPr>
        <p:spPr>
          <a:xfrm>
            <a:off x="1039100" y="1728175"/>
            <a:ext cx="1805700" cy="69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Our goal</a:t>
            </a:r>
            <a:r>
              <a:rPr b="0" i="0" lang="en-US" sz="2800" u="none" cap="none" strike="noStrike">
                <a:solidFill>
                  <a:schemeClr val="dk1"/>
                </a:solidFill>
                <a:latin typeface="Avenir"/>
                <a:ea typeface="Avenir"/>
                <a:cs typeface="Avenir"/>
                <a:sym typeface="Avenir"/>
              </a:rPr>
              <a:t> </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92" name="Google Shape;92;g2ed67a923c5_0_0"/>
          <p:cNvSpPr txBox="1"/>
          <p:nvPr/>
        </p:nvSpPr>
        <p:spPr>
          <a:xfrm>
            <a:off x="1433675" y="2585175"/>
            <a:ext cx="3059400" cy="4629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Encourage</a:t>
            </a:r>
            <a:endParaRPr b="0" i="0" sz="2800" u="none" cap="none" strike="noStrike">
              <a:solidFill>
                <a:schemeClr val="dk1"/>
              </a:solidFill>
              <a:latin typeface="Calibri"/>
              <a:ea typeface="Calibri"/>
              <a:cs typeface="Calibri"/>
              <a:sym typeface="Calibri"/>
            </a:endParaRPr>
          </a:p>
        </p:txBody>
      </p:sp>
      <p:sp>
        <p:nvSpPr>
          <p:cNvPr id="93" name="Google Shape;93;g2ed67a923c5_0_0"/>
          <p:cNvSpPr txBox="1"/>
          <p:nvPr/>
        </p:nvSpPr>
        <p:spPr>
          <a:xfrm>
            <a:off x="1433675" y="3302025"/>
            <a:ext cx="3059400" cy="4629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Inspire</a:t>
            </a:r>
            <a:endParaRPr b="0" i="0" sz="2800" u="none" cap="none" strike="noStrike">
              <a:solidFill>
                <a:schemeClr val="dk1"/>
              </a:solidFill>
              <a:latin typeface="Calibri"/>
              <a:ea typeface="Calibri"/>
              <a:cs typeface="Calibri"/>
              <a:sym typeface="Calibri"/>
            </a:endParaRPr>
          </a:p>
        </p:txBody>
      </p:sp>
      <p:sp>
        <p:nvSpPr>
          <p:cNvPr id="94" name="Google Shape;94;g2ed67a923c5_0_0"/>
          <p:cNvSpPr txBox="1"/>
          <p:nvPr/>
        </p:nvSpPr>
        <p:spPr>
          <a:xfrm>
            <a:off x="1463375" y="4120475"/>
            <a:ext cx="3000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Challenge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Sometimes we all need reminding that, “the most important things in life aren’t things.” You will be deeply moved from the emotional introduction through the heartwarming stories in this touching book.&#10;&#10;Winner of “Gift Book of the Year.” To a Child, Love is Spelled T-I-M-E is filled with beautiful photographs, heartwarming quotes, and inspirational insights, encouraging parents to make time for what’s most important in life.&#10;&#10;Bestselling authors Mac Anderson and Lance Wubbels offer inspirational insights on what parenting is all about. It’s a little book with a powerful message. It will make you rethink life’s priorities.&#10;&#10;“The words, the photographs, the graphics will take your breath away!” ~ Mark Victor Hansen, Co-Author, Chicken Soup for the Soul&#10;&#10;“On a recent cruise for our top-performing salespeople, I shared my copy of this book with all 40 couples. They loved it and every one of them wanted their own copy.” ~ Lyle Black, Founder, Varsity Gold.&#10;&#10;Preview this book here: https://www.simpletruths.com/personal-inspiration/to-a-child-love-is-spelled-time.html" id="226" name="Google Shape;226;g2edddc4f468_0_41" title="To a Child - Love is spelled T-I-M-E: A Short Inspirational Film">
            <a:hlinkClick r:id="rId3"/>
          </p:cNvPr>
          <p:cNvPicPr preferRelativeResize="0"/>
          <p:nvPr/>
        </p:nvPicPr>
        <p:blipFill rotWithShape="1">
          <a:blip r:embed="rId4">
            <a:alphaModFix/>
          </a:blip>
          <a:srcRect b="0" l="0" r="0" t="0"/>
          <a:stretch/>
        </p:blipFill>
        <p:spPr>
          <a:xfrm>
            <a:off x="0" y="42875"/>
            <a:ext cx="12192000"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6"/>
                                        </p:tgtEl>
                                        <p:attrNameLst>
                                          <p:attrName>style.visibility</p:attrName>
                                        </p:attrNameLst>
                                      </p:cBhvr>
                                      <p:to>
                                        <p:strVal val="visible"/>
                                      </p:to>
                                    </p:set>
                                    <p:animEffect filter="fade" transition="in">
                                      <p:cBhvr>
                                        <p:cTn dur="1000"/>
                                        <p:tgtEl>
                                          <p:spTgt spid="2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g2edddc4f468_0_48"/>
          <p:cNvPicPr preferRelativeResize="0"/>
          <p:nvPr/>
        </p:nvPicPr>
        <p:blipFill rotWithShape="1">
          <a:blip r:embed="rId3">
            <a:alphaModFix/>
          </a:blip>
          <a:srcRect b="0" l="0" r="0" t="0"/>
          <a:stretch/>
        </p:blipFill>
        <p:spPr>
          <a:xfrm>
            <a:off x="10441475" y="5203775"/>
            <a:ext cx="1436950" cy="1436950"/>
          </a:xfrm>
          <a:prstGeom prst="rect">
            <a:avLst/>
          </a:prstGeom>
          <a:noFill/>
          <a:ln>
            <a:noFill/>
          </a:ln>
        </p:spPr>
      </p:pic>
      <p:sp>
        <p:nvSpPr>
          <p:cNvPr id="232" name="Google Shape;232;g2edddc4f468_0_48"/>
          <p:cNvSpPr txBox="1"/>
          <p:nvPr/>
        </p:nvSpPr>
        <p:spPr>
          <a:xfrm>
            <a:off x="3400800" y="399775"/>
            <a:ext cx="53904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RED LETTER DAY</a:t>
            </a:r>
            <a:endParaRPr b="0" i="0" sz="4000" u="none" cap="none" strike="noStrike">
              <a:solidFill>
                <a:srgbClr val="FF0000"/>
              </a:solidFill>
              <a:latin typeface="Arial Black"/>
              <a:ea typeface="Arial Black"/>
              <a:cs typeface="Arial Black"/>
              <a:sym typeface="Arial Black"/>
            </a:endParaRPr>
          </a:p>
        </p:txBody>
      </p:sp>
      <p:sp>
        <p:nvSpPr>
          <p:cNvPr id="233" name="Google Shape;233;g2edddc4f468_0_48"/>
          <p:cNvSpPr txBox="1"/>
          <p:nvPr/>
        </p:nvSpPr>
        <p:spPr>
          <a:xfrm>
            <a:off x="1039100" y="1463125"/>
            <a:ext cx="9504000" cy="69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Become the man God designed you to be!</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234" name="Google Shape;234;g2edddc4f468_0_48"/>
          <p:cNvSpPr txBox="1"/>
          <p:nvPr/>
        </p:nvSpPr>
        <p:spPr>
          <a:xfrm>
            <a:off x="1420500" y="2229988"/>
            <a:ext cx="9351000" cy="6990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Simplify → Focus the Top 5%</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235" name="Google Shape;235;g2edddc4f468_0_48"/>
          <p:cNvSpPr txBox="1"/>
          <p:nvPr/>
        </p:nvSpPr>
        <p:spPr>
          <a:xfrm>
            <a:off x="1433675" y="2881572"/>
            <a:ext cx="10346400" cy="6156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Faith → No greater relationship in your life than Jesus</a:t>
            </a:r>
            <a:endParaRPr b="0" i="0" sz="2800" u="none" cap="none" strike="noStrike">
              <a:solidFill>
                <a:schemeClr val="dk1"/>
              </a:solidFill>
              <a:latin typeface="Avenir"/>
              <a:ea typeface="Avenir"/>
              <a:cs typeface="Avenir"/>
              <a:sym typeface="Avenir"/>
            </a:endParaRPr>
          </a:p>
          <a:p>
            <a:pPr indent="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236" name="Google Shape;236;g2edddc4f468_0_48"/>
          <p:cNvSpPr txBox="1"/>
          <p:nvPr/>
        </p:nvSpPr>
        <p:spPr>
          <a:xfrm>
            <a:off x="1433675" y="3497175"/>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Family → Cherish &amp; Disciple your Wife &amp; Kids</a:t>
            </a:r>
            <a:endParaRPr b="0" i="0" sz="1400" u="none" cap="none" strike="noStrike">
              <a:solidFill>
                <a:srgbClr val="000000"/>
              </a:solidFill>
              <a:latin typeface="Arial"/>
              <a:ea typeface="Arial"/>
              <a:cs typeface="Arial"/>
              <a:sym typeface="Arial"/>
            </a:endParaRPr>
          </a:p>
        </p:txBody>
      </p:sp>
      <p:sp>
        <p:nvSpPr>
          <p:cNvPr id="237" name="Google Shape;237;g2edddc4f468_0_48"/>
          <p:cNvSpPr txBox="1"/>
          <p:nvPr/>
        </p:nvSpPr>
        <p:spPr>
          <a:xfrm>
            <a:off x="1433675" y="4112775"/>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Friends → Make Disciples</a:t>
            </a:r>
            <a:endParaRPr b="0" i="0" sz="1400" u="none" cap="none" strike="noStrike">
              <a:solidFill>
                <a:srgbClr val="000000"/>
              </a:solidFill>
              <a:latin typeface="Arial"/>
              <a:ea typeface="Arial"/>
              <a:cs typeface="Arial"/>
              <a:sym typeface="Arial"/>
            </a:endParaRPr>
          </a:p>
        </p:txBody>
      </p:sp>
      <p:sp>
        <p:nvSpPr>
          <p:cNvPr id="238" name="Google Shape;238;g2edddc4f468_0_48"/>
          <p:cNvSpPr txBox="1"/>
          <p:nvPr/>
        </p:nvSpPr>
        <p:spPr>
          <a:xfrm>
            <a:off x="1433675" y="4728375"/>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Fitness → Body Stewardship </a:t>
            </a:r>
            <a:r>
              <a:rPr b="0" i="1" lang="en-US" sz="2800" u="none" cap="none" strike="noStrike">
                <a:solidFill>
                  <a:schemeClr val="dk1"/>
                </a:solidFill>
                <a:latin typeface="Avenir"/>
                <a:ea typeface="Avenir"/>
                <a:cs typeface="Avenir"/>
                <a:sym typeface="Avenir"/>
              </a:rPr>
              <a:t>(Mental &amp; Physical)</a:t>
            </a:r>
            <a:endParaRPr b="0" i="1" sz="1400" u="none" cap="none" strike="noStrike">
              <a:solidFill>
                <a:srgbClr val="000000"/>
              </a:solidFill>
              <a:latin typeface="Arial"/>
              <a:ea typeface="Arial"/>
              <a:cs typeface="Arial"/>
              <a:sym typeface="Arial"/>
            </a:endParaRPr>
          </a:p>
        </p:txBody>
      </p:sp>
      <p:sp>
        <p:nvSpPr>
          <p:cNvPr id="239" name="Google Shape;239;g2edddc4f468_0_48"/>
          <p:cNvSpPr txBox="1"/>
          <p:nvPr/>
        </p:nvSpPr>
        <p:spPr>
          <a:xfrm>
            <a:off x="1433675" y="5343975"/>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Finances → Kingdom Minded &amp; Generous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pic>
        <p:nvPicPr>
          <p:cNvPr id="244" name="Google Shape;244;g2edddc4f468_0_60"/>
          <p:cNvPicPr preferRelativeResize="0"/>
          <p:nvPr/>
        </p:nvPicPr>
        <p:blipFill rotWithShape="1">
          <a:blip r:embed="rId3">
            <a:alphaModFix/>
          </a:blip>
          <a:srcRect b="0" l="0" r="0" t="0"/>
          <a:stretch/>
        </p:blipFill>
        <p:spPr>
          <a:xfrm>
            <a:off x="3649125" y="1686800"/>
            <a:ext cx="4762500" cy="4762500"/>
          </a:xfrm>
          <a:prstGeom prst="rect">
            <a:avLst/>
          </a:prstGeom>
          <a:noFill/>
          <a:ln>
            <a:noFill/>
          </a:ln>
          <a:effectLst>
            <a:outerShdw blurRad="57150" rotWithShape="0" algn="bl" dir="5400000" dist="19050">
              <a:srgbClr val="000000">
                <a:alpha val="49804"/>
              </a:srgbClr>
            </a:outerShdw>
          </a:effectLst>
        </p:spPr>
      </p:pic>
      <p:sp>
        <p:nvSpPr>
          <p:cNvPr id="245" name="Google Shape;245;g2edddc4f468_0_60"/>
          <p:cNvSpPr txBox="1"/>
          <p:nvPr/>
        </p:nvSpPr>
        <p:spPr>
          <a:xfrm>
            <a:off x="2097225" y="451575"/>
            <a:ext cx="7866300" cy="9708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6000"/>
              <a:buFont typeface="Arial"/>
              <a:buNone/>
            </a:pPr>
            <a:r>
              <a:rPr b="0" i="0" lang="en-US" sz="6000" u="none" cap="none" strike="noStrike">
                <a:solidFill>
                  <a:srgbClr val="FF0000"/>
                </a:solidFill>
                <a:latin typeface="Arial Black"/>
                <a:ea typeface="Arial Black"/>
                <a:cs typeface="Arial Black"/>
                <a:sym typeface="Arial Black"/>
              </a:rPr>
              <a:t>Red Letter Day</a:t>
            </a:r>
            <a:endParaRPr b="0" i="0" sz="6000" u="none" cap="none" strike="noStrike">
              <a:solidFill>
                <a:srgbClr val="FF0000"/>
              </a:solidFill>
              <a:latin typeface="Arial Black"/>
              <a:ea typeface="Arial Black"/>
              <a:cs typeface="Arial Black"/>
              <a:sym typeface="Arial Black"/>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g2ed67a923c5_0_16"/>
          <p:cNvPicPr preferRelativeResize="0"/>
          <p:nvPr/>
        </p:nvPicPr>
        <p:blipFill rotWithShape="1">
          <a:blip r:embed="rId3">
            <a:alphaModFix/>
          </a:blip>
          <a:srcRect b="0" l="0" r="0" t="0"/>
          <a:stretch/>
        </p:blipFill>
        <p:spPr>
          <a:xfrm rot="5400000">
            <a:off x="2664176" y="-1718737"/>
            <a:ext cx="6863649" cy="10295474"/>
          </a:xfrm>
          <a:prstGeom prst="rect">
            <a:avLst/>
          </a:prstGeom>
          <a:noFill/>
          <a:ln>
            <a:noFill/>
          </a:ln>
          <a:effectLst>
            <a:outerShdw blurRad="57150" rotWithShape="0" algn="bl" dir="5400000" dist="19050">
              <a:srgbClr val="000000">
                <a:alpha val="49804"/>
              </a:srgbClr>
            </a:outerShdw>
          </a:effectLst>
        </p:spPr>
      </p:pic>
      <p:sp>
        <p:nvSpPr>
          <p:cNvPr id="100" name="Google Shape;100;g2ed67a923c5_0_16"/>
          <p:cNvSpPr txBox="1"/>
          <p:nvPr/>
        </p:nvSpPr>
        <p:spPr>
          <a:xfrm>
            <a:off x="1365925" y="993425"/>
            <a:ext cx="3499500" cy="8805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Arial Black"/>
                <a:ea typeface="Arial Black"/>
                <a:cs typeface="Arial Black"/>
                <a:sym typeface="Arial Black"/>
              </a:rPr>
              <a:t>CHARGE #1</a:t>
            </a:r>
            <a:endParaRPr b="0" i="0" sz="4000" u="none" cap="none" strike="noStrike">
              <a:solidFill>
                <a:schemeClr val="lt1"/>
              </a:solidFill>
              <a:latin typeface="Arial Black"/>
              <a:ea typeface="Arial Black"/>
              <a:cs typeface="Arial Black"/>
              <a:sym typeface="Arial Black"/>
            </a:endParaRPr>
          </a:p>
        </p:txBody>
      </p:sp>
      <p:cxnSp>
        <p:nvCxnSpPr>
          <p:cNvPr id="101" name="Google Shape;101;g2ed67a923c5_0_16"/>
          <p:cNvCxnSpPr/>
          <p:nvPr/>
        </p:nvCxnSpPr>
        <p:spPr>
          <a:xfrm>
            <a:off x="5486400" y="2246500"/>
            <a:ext cx="4504200" cy="9000"/>
          </a:xfrm>
          <a:prstGeom prst="straightConnector1">
            <a:avLst/>
          </a:prstGeom>
          <a:noFill/>
          <a:ln cap="flat" cmpd="sng" w="38100">
            <a:solidFill>
              <a:srgbClr val="FF0000"/>
            </a:solidFill>
            <a:prstDash val="solid"/>
            <a:round/>
            <a:headEnd len="sm" w="sm" type="none"/>
            <a:tailEnd len="sm" w="sm" type="none"/>
          </a:ln>
          <a:effectLst>
            <a:outerShdw blurRad="57150" rotWithShape="0" algn="bl" dir="5400000" dist="19050">
              <a:srgbClr val="000000">
                <a:alpha val="49804"/>
              </a:srgbClr>
            </a:outerShdw>
          </a:effectLst>
        </p:spPr>
      </p:cxnSp>
      <p:sp>
        <p:nvSpPr>
          <p:cNvPr id="102" name="Google Shape;102;g2ed67a923c5_0_16"/>
          <p:cNvSpPr txBox="1"/>
          <p:nvPr/>
        </p:nvSpPr>
        <p:spPr>
          <a:xfrm>
            <a:off x="6091650" y="2590800"/>
            <a:ext cx="3293700" cy="7959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4000"/>
              <a:buFont typeface="Arial"/>
              <a:buNone/>
            </a:pPr>
            <a:r>
              <a:rPr b="0" i="0" lang="en-US" sz="4000" u="none" cap="none" strike="noStrike">
                <a:solidFill>
                  <a:schemeClr val="lt1"/>
                </a:solidFill>
                <a:latin typeface="Arial Black"/>
                <a:ea typeface="Arial Black"/>
                <a:cs typeface="Arial Black"/>
                <a:sym typeface="Arial Black"/>
              </a:rPr>
              <a:t>YOUR LIFE</a:t>
            </a:r>
            <a:endParaRPr b="0" i="0" sz="4000" u="none" cap="none" strike="noStrike">
              <a:solidFill>
                <a:schemeClr val="lt1"/>
              </a:solidFill>
              <a:latin typeface="Arial Black"/>
              <a:ea typeface="Arial Black"/>
              <a:cs typeface="Arial Black"/>
              <a:sym typeface="Arial Black"/>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pic>
        <p:nvPicPr>
          <p:cNvPr id="107" name="Google Shape;107;g2ed67a923c5_0_46"/>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108" name="Google Shape;108;g2ed67a923c5_0_46"/>
          <p:cNvSpPr txBox="1"/>
          <p:nvPr/>
        </p:nvSpPr>
        <p:spPr>
          <a:xfrm>
            <a:off x="739350" y="546525"/>
            <a:ext cx="107133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CHARGE #2: </a:t>
            </a:r>
            <a:r>
              <a:rPr b="0" i="0" lang="en-US" sz="4000" u="sng" cap="none" strike="noStrike">
                <a:solidFill>
                  <a:srgbClr val="FF0000"/>
                </a:solidFill>
                <a:latin typeface="Arial Black"/>
                <a:ea typeface="Arial Black"/>
                <a:cs typeface="Arial Black"/>
                <a:sym typeface="Arial Black"/>
              </a:rPr>
              <a:t>REFLECT</a:t>
            </a:r>
            <a:r>
              <a:rPr b="0" i="0" lang="en-US" sz="4000" u="none" cap="none" strike="noStrike">
                <a:solidFill>
                  <a:srgbClr val="FF0000"/>
                </a:solidFill>
                <a:latin typeface="Arial Black"/>
                <a:ea typeface="Arial Black"/>
                <a:cs typeface="Arial Black"/>
                <a:sym typeface="Arial Black"/>
              </a:rPr>
              <a:t> ON YOUR LIFE</a:t>
            </a:r>
            <a:endParaRPr b="0" i="0" sz="4000" u="none" cap="none" strike="noStrike">
              <a:solidFill>
                <a:srgbClr val="FF0000"/>
              </a:solidFill>
              <a:latin typeface="Arial Black"/>
              <a:ea typeface="Arial Black"/>
              <a:cs typeface="Arial Black"/>
              <a:sym typeface="Arial Black"/>
            </a:endParaRPr>
          </a:p>
        </p:txBody>
      </p:sp>
      <p:sp>
        <p:nvSpPr>
          <p:cNvPr id="109" name="Google Shape;109;g2ed67a923c5_0_46"/>
          <p:cNvSpPr txBox="1"/>
          <p:nvPr/>
        </p:nvSpPr>
        <p:spPr>
          <a:xfrm>
            <a:off x="1039100" y="1728175"/>
            <a:ext cx="3623100" cy="69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How?</a:t>
            </a:r>
            <a:r>
              <a:rPr b="0" i="0" lang="en-US" sz="2800" u="none" cap="none" strike="noStrike">
                <a:solidFill>
                  <a:schemeClr val="dk1"/>
                </a:solidFill>
                <a:latin typeface="Avenir"/>
                <a:ea typeface="Avenir"/>
                <a:cs typeface="Avenir"/>
                <a:sym typeface="Avenir"/>
              </a:rPr>
              <a:t> </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10" name="Google Shape;110;g2ed67a923c5_0_46"/>
          <p:cNvSpPr txBox="1"/>
          <p:nvPr/>
        </p:nvSpPr>
        <p:spPr>
          <a:xfrm>
            <a:off x="1433675" y="2585175"/>
            <a:ext cx="3059400" cy="4629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Define Reality</a:t>
            </a:r>
            <a:endParaRPr b="0" i="0" sz="2800" u="none" cap="none" strike="noStrike">
              <a:solidFill>
                <a:schemeClr val="dk1"/>
              </a:solidFill>
              <a:latin typeface="Calibri"/>
              <a:ea typeface="Calibri"/>
              <a:cs typeface="Calibri"/>
              <a:sym typeface="Calibri"/>
            </a:endParaRPr>
          </a:p>
        </p:txBody>
      </p:sp>
      <p:sp>
        <p:nvSpPr>
          <p:cNvPr id="111" name="Google Shape;111;g2ed67a923c5_0_46"/>
          <p:cNvSpPr txBox="1"/>
          <p:nvPr/>
        </p:nvSpPr>
        <p:spPr>
          <a:xfrm>
            <a:off x="1433675" y="3403625"/>
            <a:ext cx="3059400" cy="4629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Examine</a:t>
            </a:r>
            <a:endParaRPr b="0" i="0" sz="2800" u="none" cap="none" strike="noStrike">
              <a:solidFill>
                <a:schemeClr val="dk1"/>
              </a:solidFill>
              <a:latin typeface="Calibri"/>
              <a:ea typeface="Calibri"/>
              <a:cs typeface="Calibri"/>
              <a:sym typeface="Calibri"/>
            </a:endParaRPr>
          </a:p>
        </p:txBody>
      </p:sp>
      <p:sp>
        <p:nvSpPr>
          <p:cNvPr id="112" name="Google Shape;112;g2ed67a923c5_0_46"/>
          <p:cNvSpPr txBox="1"/>
          <p:nvPr/>
        </p:nvSpPr>
        <p:spPr>
          <a:xfrm>
            <a:off x="1463375" y="4120475"/>
            <a:ext cx="3000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3 Questions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pic>
        <p:nvPicPr>
          <p:cNvPr id="117" name="Google Shape;117;g2ed850b7fb3_0_1"/>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118" name="Google Shape;118;g2ed850b7fb3_0_1"/>
          <p:cNvSpPr txBox="1"/>
          <p:nvPr/>
        </p:nvSpPr>
        <p:spPr>
          <a:xfrm>
            <a:off x="2835000" y="546550"/>
            <a:ext cx="65220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CHARGE #2: </a:t>
            </a:r>
            <a:r>
              <a:rPr b="0" i="0" lang="en-US" sz="4000" u="sng" cap="none" strike="noStrike">
                <a:solidFill>
                  <a:srgbClr val="FF0000"/>
                </a:solidFill>
                <a:latin typeface="Arial Black"/>
                <a:ea typeface="Arial Black"/>
                <a:cs typeface="Arial Black"/>
                <a:sym typeface="Arial Black"/>
              </a:rPr>
              <a:t>REFLECT</a:t>
            </a:r>
            <a:endParaRPr b="0" i="0" sz="4000" u="none" cap="none" strike="noStrike">
              <a:solidFill>
                <a:srgbClr val="FF0000"/>
              </a:solidFill>
              <a:latin typeface="Arial Black"/>
              <a:ea typeface="Arial Black"/>
              <a:cs typeface="Arial Black"/>
              <a:sym typeface="Arial Black"/>
            </a:endParaRPr>
          </a:p>
        </p:txBody>
      </p:sp>
      <p:sp>
        <p:nvSpPr>
          <p:cNvPr id="119" name="Google Shape;119;g2ed850b7fb3_0_1"/>
          <p:cNvSpPr txBox="1"/>
          <p:nvPr/>
        </p:nvSpPr>
        <p:spPr>
          <a:xfrm>
            <a:off x="1039100" y="1728175"/>
            <a:ext cx="4572000" cy="69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3 Reflection Questions</a:t>
            </a:r>
            <a:r>
              <a:rPr b="0" i="0" lang="en-US" sz="2800" u="none" cap="none" strike="noStrike">
                <a:solidFill>
                  <a:schemeClr val="dk1"/>
                </a:solidFill>
                <a:latin typeface="Avenir"/>
                <a:ea typeface="Avenir"/>
                <a:cs typeface="Avenir"/>
                <a:sym typeface="Avenir"/>
              </a:rPr>
              <a:t> </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20" name="Google Shape;120;g2ed850b7fb3_0_1"/>
          <p:cNvSpPr txBox="1"/>
          <p:nvPr/>
        </p:nvSpPr>
        <p:spPr>
          <a:xfrm>
            <a:off x="1433675" y="2585175"/>
            <a:ext cx="9351000" cy="6990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When you get where you're going, where will you be?</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21" name="Google Shape;121;g2ed850b7fb3_0_1"/>
          <p:cNvSpPr txBox="1"/>
          <p:nvPr/>
        </p:nvSpPr>
        <p:spPr>
          <a:xfrm>
            <a:off x="1433675" y="3302025"/>
            <a:ext cx="10346400" cy="11358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“When you accomplish the goals of your life, what will you have?”</a:t>
            </a:r>
            <a:endParaRPr b="0" i="0" sz="2800" u="none" cap="none" strike="noStrike">
              <a:solidFill>
                <a:schemeClr val="dk1"/>
              </a:solidFill>
              <a:latin typeface="Avenir"/>
              <a:ea typeface="Avenir"/>
              <a:cs typeface="Avenir"/>
              <a:sym typeface="Avenir"/>
            </a:endParaRPr>
          </a:p>
          <a:p>
            <a:pPr indent="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descr="Clip from the movie City Slickers. It has been edited due to language." id="126" name="Google Shape;126;g2ed67a923c5_0_40" title="&quot;One Thing&quot; from the film City Slickers">
            <a:hlinkClick r:id="rId3"/>
          </p:cNvPr>
          <p:cNvPicPr preferRelativeResize="0"/>
          <p:nvPr/>
        </p:nvPicPr>
        <p:blipFill rotWithShape="1">
          <a:blip r:embed="rId4">
            <a:alphaModFix/>
          </a:blip>
          <a:srcRect b="0" l="0" r="0" t="0"/>
          <a:stretch/>
        </p:blipFill>
        <p:spPr>
          <a:xfrm>
            <a:off x="3" y="0"/>
            <a:ext cx="12191962" cy="6858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1000"/>
                                        <p:tgtEl>
                                          <p:spTgt spid="12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g2ed850b7fb3_0_12"/>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132" name="Google Shape;132;g2ed850b7fb3_0_12"/>
          <p:cNvSpPr txBox="1"/>
          <p:nvPr/>
        </p:nvSpPr>
        <p:spPr>
          <a:xfrm>
            <a:off x="2995925" y="523975"/>
            <a:ext cx="63795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CHARGE #2: </a:t>
            </a:r>
            <a:r>
              <a:rPr b="0" i="0" lang="en-US" sz="4000" u="sng" cap="none" strike="noStrike">
                <a:solidFill>
                  <a:srgbClr val="FF0000"/>
                </a:solidFill>
                <a:latin typeface="Arial Black"/>
                <a:ea typeface="Arial Black"/>
                <a:cs typeface="Arial Black"/>
                <a:sym typeface="Arial Black"/>
              </a:rPr>
              <a:t>REFLECT</a:t>
            </a:r>
            <a:endParaRPr b="0" i="0" sz="4000" u="sng" cap="none" strike="noStrike">
              <a:solidFill>
                <a:srgbClr val="FF0000"/>
              </a:solidFill>
              <a:latin typeface="Arial Black"/>
              <a:ea typeface="Arial Black"/>
              <a:cs typeface="Arial Black"/>
              <a:sym typeface="Arial Black"/>
            </a:endParaRPr>
          </a:p>
        </p:txBody>
      </p:sp>
      <p:sp>
        <p:nvSpPr>
          <p:cNvPr id="133" name="Google Shape;133;g2ed850b7fb3_0_12"/>
          <p:cNvSpPr txBox="1"/>
          <p:nvPr/>
        </p:nvSpPr>
        <p:spPr>
          <a:xfrm>
            <a:off x="1039100" y="1728175"/>
            <a:ext cx="5824500" cy="69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3 Reflection Questions Continued</a:t>
            </a:r>
            <a:r>
              <a:rPr b="0" i="0" lang="en-US" sz="2800" u="none" cap="none" strike="noStrike">
                <a:solidFill>
                  <a:schemeClr val="dk1"/>
                </a:solidFill>
                <a:latin typeface="Avenir"/>
                <a:ea typeface="Avenir"/>
                <a:cs typeface="Avenir"/>
                <a:sym typeface="Avenir"/>
              </a:rPr>
              <a:t> </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34" name="Google Shape;134;g2ed850b7fb3_0_12"/>
          <p:cNvSpPr txBox="1"/>
          <p:nvPr/>
        </p:nvSpPr>
        <p:spPr>
          <a:xfrm>
            <a:off x="1433675" y="2585175"/>
            <a:ext cx="9351000" cy="6990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When you get where you're going, where will you be?</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35" name="Google Shape;135;g2ed850b7fb3_0_12"/>
          <p:cNvSpPr txBox="1"/>
          <p:nvPr/>
        </p:nvSpPr>
        <p:spPr>
          <a:xfrm>
            <a:off x="1433675" y="3302025"/>
            <a:ext cx="10346400" cy="11358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“When you accomplish the goals of your life, what will you have?”</a:t>
            </a:r>
            <a:endParaRPr b="0" i="0" sz="2800" u="none" cap="none" strike="noStrike">
              <a:solidFill>
                <a:schemeClr val="dk1"/>
              </a:solidFill>
              <a:latin typeface="Avenir"/>
              <a:ea typeface="Avenir"/>
              <a:cs typeface="Avenir"/>
              <a:sym typeface="Avenir"/>
            </a:endParaRPr>
          </a:p>
          <a:p>
            <a:pPr indent="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36" name="Google Shape;136;g2ed850b7fb3_0_12"/>
          <p:cNvSpPr txBox="1"/>
          <p:nvPr/>
        </p:nvSpPr>
        <p:spPr>
          <a:xfrm>
            <a:off x="1433675" y="4437825"/>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What is the secret to life?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id="141" name="Google Shape;141;g2ed850b7fb3_0_22"/>
          <p:cNvPicPr preferRelativeResize="0"/>
          <p:nvPr/>
        </p:nvPicPr>
        <p:blipFill rotWithShape="1">
          <a:blip r:embed="rId3">
            <a:alphaModFix/>
          </a:blip>
          <a:srcRect b="0" l="0" r="0" t="0"/>
          <a:stretch/>
        </p:blipFill>
        <p:spPr>
          <a:xfrm>
            <a:off x="10441475" y="5203775"/>
            <a:ext cx="1436950" cy="1436950"/>
          </a:xfrm>
          <a:prstGeom prst="rect">
            <a:avLst/>
          </a:prstGeom>
          <a:noFill/>
          <a:ln>
            <a:noFill/>
          </a:ln>
          <a:effectLst>
            <a:outerShdw blurRad="57150" rotWithShape="0" algn="bl" dir="5400000" dist="19050">
              <a:srgbClr val="000000">
                <a:alpha val="49804"/>
              </a:srgbClr>
            </a:outerShdw>
          </a:effectLst>
        </p:spPr>
      </p:pic>
      <p:sp>
        <p:nvSpPr>
          <p:cNvPr id="142" name="Google Shape;142;g2ed850b7fb3_0_22"/>
          <p:cNvSpPr txBox="1"/>
          <p:nvPr/>
        </p:nvSpPr>
        <p:spPr>
          <a:xfrm>
            <a:off x="3301025" y="523950"/>
            <a:ext cx="66117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THE TOP 5% MINDSET</a:t>
            </a:r>
            <a:endParaRPr b="0" i="0" sz="4000" u="none" cap="none" strike="noStrike">
              <a:solidFill>
                <a:srgbClr val="FF0000"/>
              </a:solidFill>
              <a:latin typeface="Arial Black"/>
              <a:ea typeface="Arial Black"/>
              <a:cs typeface="Arial Black"/>
              <a:sym typeface="Arial Black"/>
            </a:endParaRPr>
          </a:p>
        </p:txBody>
      </p:sp>
      <p:sp>
        <p:nvSpPr>
          <p:cNvPr id="143" name="Google Shape;143;g2ed850b7fb3_0_22"/>
          <p:cNvSpPr txBox="1"/>
          <p:nvPr/>
        </p:nvSpPr>
        <p:spPr>
          <a:xfrm>
            <a:off x="1039100" y="1728175"/>
            <a:ext cx="4572000" cy="69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MD5 Orientation</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44" name="Google Shape;144;g2ed850b7fb3_0_22"/>
          <p:cNvSpPr txBox="1"/>
          <p:nvPr/>
        </p:nvSpPr>
        <p:spPr>
          <a:xfrm>
            <a:off x="1433675" y="2585175"/>
            <a:ext cx="9351000" cy="6990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85% can be delegated</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45" name="Google Shape;145;g2ed850b7fb3_0_22"/>
          <p:cNvSpPr txBox="1"/>
          <p:nvPr/>
        </p:nvSpPr>
        <p:spPr>
          <a:xfrm>
            <a:off x="1433675" y="3440175"/>
            <a:ext cx="10346400" cy="7506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10% can be trained</a:t>
            </a:r>
            <a:endParaRPr b="0" i="0" sz="2800" u="none" cap="none" strike="noStrike">
              <a:solidFill>
                <a:schemeClr val="dk1"/>
              </a:solidFill>
              <a:latin typeface="Avenir"/>
              <a:ea typeface="Avenir"/>
              <a:cs typeface="Avenir"/>
              <a:sym typeface="Avenir"/>
            </a:endParaRPr>
          </a:p>
          <a:p>
            <a:pPr indent="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46" name="Google Shape;146;g2ed850b7fb3_0_22"/>
          <p:cNvSpPr txBox="1"/>
          <p:nvPr/>
        </p:nvSpPr>
        <p:spPr>
          <a:xfrm>
            <a:off x="1433675" y="4346775"/>
            <a:ext cx="9504000" cy="10467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5% only </a:t>
            </a:r>
            <a:r>
              <a:rPr b="0" i="0" lang="en-US" sz="2800" u="sng" cap="none" strike="noStrike">
                <a:solidFill>
                  <a:schemeClr val="dk1"/>
                </a:solidFill>
                <a:latin typeface="Avenir"/>
                <a:ea typeface="Avenir"/>
                <a:cs typeface="Avenir"/>
                <a:sym typeface="Avenir"/>
              </a:rPr>
              <a:t>you</a:t>
            </a:r>
            <a:r>
              <a:rPr b="0" i="0" lang="en-US" sz="2800" u="none" cap="none" strike="noStrike">
                <a:solidFill>
                  <a:schemeClr val="dk1"/>
                </a:solidFill>
                <a:latin typeface="Avenir"/>
                <a:ea typeface="Avenir"/>
                <a:cs typeface="Avenir"/>
                <a:sym typeface="Avenir"/>
              </a:rPr>
              <a:t> can do: Faith, Family, Friends, Finances, Fitness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pic>
        <p:nvPicPr>
          <p:cNvPr id="151" name="Google Shape;151;g2ed850b7fb3_0_31"/>
          <p:cNvPicPr preferRelativeResize="0"/>
          <p:nvPr/>
        </p:nvPicPr>
        <p:blipFill rotWithShape="1">
          <a:blip r:embed="rId3">
            <a:alphaModFix/>
          </a:blip>
          <a:srcRect b="0" l="0" r="0" t="0"/>
          <a:stretch/>
        </p:blipFill>
        <p:spPr>
          <a:xfrm>
            <a:off x="10441475" y="5203775"/>
            <a:ext cx="1436950" cy="1436950"/>
          </a:xfrm>
          <a:prstGeom prst="rect">
            <a:avLst/>
          </a:prstGeom>
          <a:noFill/>
          <a:ln>
            <a:noFill/>
          </a:ln>
        </p:spPr>
      </p:pic>
      <p:sp>
        <p:nvSpPr>
          <p:cNvPr id="152" name="Google Shape;152;g2ed850b7fb3_0_31"/>
          <p:cNvSpPr txBox="1"/>
          <p:nvPr/>
        </p:nvSpPr>
        <p:spPr>
          <a:xfrm>
            <a:off x="2947625" y="467500"/>
            <a:ext cx="6476100" cy="798300"/>
          </a:xfrm>
          <a:prstGeom prst="rect">
            <a:avLst/>
          </a:prstGeom>
          <a:noFill/>
          <a:ln>
            <a:noFill/>
          </a:ln>
          <a:effectLst>
            <a:outerShdw blurRad="57150" rotWithShape="0" algn="bl" dir="5400000" dist="19050">
              <a:srgbClr val="000000">
                <a:alpha val="49804"/>
              </a:srgbClr>
            </a:outerShdw>
          </a:effectLst>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100"/>
              <a:buFont typeface="Arial"/>
              <a:buNone/>
            </a:pPr>
            <a:r>
              <a:rPr b="0" i="0" lang="en-US" sz="4000" u="none" cap="none" strike="noStrike">
                <a:solidFill>
                  <a:srgbClr val="FF0000"/>
                </a:solidFill>
                <a:latin typeface="Arial Black"/>
                <a:ea typeface="Arial Black"/>
                <a:cs typeface="Arial Black"/>
                <a:sym typeface="Arial Black"/>
              </a:rPr>
              <a:t>THE TOP 5% MINDSET</a:t>
            </a:r>
            <a:endParaRPr b="0" i="0" sz="4000" u="none" cap="none" strike="noStrike">
              <a:solidFill>
                <a:srgbClr val="FF0000"/>
              </a:solidFill>
              <a:latin typeface="Arial Black"/>
              <a:ea typeface="Arial Black"/>
              <a:cs typeface="Arial Black"/>
              <a:sym typeface="Arial Black"/>
            </a:endParaRPr>
          </a:p>
        </p:txBody>
      </p:sp>
      <p:sp>
        <p:nvSpPr>
          <p:cNvPr id="153" name="Google Shape;153;g2ed850b7fb3_0_31"/>
          <p:cNvSpPr txBox="1"/>
          <p:nvPr/>
        </p:nvSpPr>
        <p:spPr>
          <a:xfrm>
            <a:off x="1039100" y="1728175"/>
            <a:ext cx="4572000" cy="6990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chemeClr val="dk1"/>
                </a:solidFill>
                <a:latin typeface="Avenir"/>
                <a:ea typeface="Avenir"/>
                <a:cs typeface="Avenir"/>
                <a:sym typeface="Avenir"/>
              </a:rPr>
              <a:t>The 5 F’s</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54" name="Google Shape;154;g2ed850b7fb3_0_31"/>
          <p:cNvSpPr txBox="1"/>
          <p:nvPr/>
        </p:nvSpPr>
        <p:spPr>
          <a:xfrm>
            <a:off x="1420500" y="2427175"/>
            <a:ext cx="9351000" cy="6990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Faith</a:t>
            </a:r>
            <a:endParaRPr b="0" i="0" sz="2800" u="none" cap="none" strike="noStrike">
              <a:solidFill>
                <a:schemeClr val="dk1"/>
              </a:solidFill>
              <a:latin typeface="Avenir"/>
              <a:ea typeface="Avenir"/>
              <a:cs typeface="Avenir"/>
              <a:sym typeface="Avenir"/>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55" name="Google Shape;155;g2ed850b7fb3_0_31"/>
          <p:cNvSpPr txBox="1"/>
          <p:nvPr/>
        </p:nvSpPr>
        <p:spPr>
          <a:xfrm>
            <a:off x="1420500" y="3168238"/>
            <a:ext cx="10346400" cy="750600"/>
          </a:xfrm>
          <a:prstGeom prst="rect">
            <a:avLst/>
          </a:prstGeom>
          <a:noFill/>
          <a:ln>
            <a:noFill/>
          </a:ln>
        </p:spPr>
        <p:txBody>
          <a:bodyPr anchorCtr="0" anchor="t" bIns="91425" lIns="91425" spcFirstLastPara="1" rIns="91425" wrap="square" tIns="91425">
            <a:no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Family</a:t>
            </a:r>
            <a:endParaRPr b="0" i="0" sz="2800" u="none" cap="none" strike="noStrike">
              <a:solidFill>
                <a:schemeClr val="dk1"/>
              </a:solidFill>
              <a:latin typeface="Avenir"/>
              <a:ea typeface="Avenir"/>
              <a:cs typeface="Avenir"/>
              <a:sym typeface="Avenir"/>
            </a:endParaRPr>
          </a:p>
          <a:p>
            <a:pPr indent="0" lvl="0" marL="45720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dk1"/>
              </a:solidFill>
              <a:latin typeface="Avenir"/>
              <a:ea typeface="Avenir"/>
              <a:cs typeface="Avenir"/>
              <a:sym typeface="Avenir"/>
            </a:endParaRPr>
          </a:p>
        </p:txBody>
      </p:sp>
      <p:sp>
        <p:nvSpPr>
          <p:cNvPr id="156" name="Google Shape;156;g2ed850b7fb3_0_31"/>
          <p:cNvSpPr txBox="1"/>
          <p:nvPr/>
        </p:nvSpPr>
        <p:spPr>
          <a:xfrm>
            <a:off x="1433675" y="3960900"/>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Friends</a:t>
            </a:r>
            <a:endParaRPr b="0" i="0" sz="1400" u="none" cap="none" strike="noStrike">
              <a:solidFill>
                <a:srgbClr val="000000"/>
              </a:solidFill>
              <a:latin typeface="Arial"/>
              <a:ea typeface="Arial"/>
              <a:cs typeface="Arial"/>
              <a:sym typeface="Arial"/>
            </a:endParaRPr>
          </a:p>
        </p:txBody>
      </p:sp>
      <p:sp>
        <p:nvSpPr>
          <p:cNvPr id="157" name="Google Shape;157;g2ed850b7fb3_0_31"/>
          <p:cNvSpPr txBox="1"/>
          <p:nvPr/>
        </p:nvSpPr>
        <p:spPr>
          <a:xfrm>
            <a:off x="1433675" y="4736875"/>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Finances</a:t>
            </a:r>
            <a:endParaRPr b="0" i="0" sz="1400" u="none" cap="none" strike="noStrike">
              <a:solidFill>
                <a:srgbClr val="000000"/>
              </a:solidFill>
              <a:latin typeface="Arial"/>
              <a:ea typeface="Arial"/>
              <a:cs typeface="Arial"/>
              <a:sym typeface="Arial"/>
            </a:endParaRPr>
          </a:p>
        </p:txBody>
      </p:sp>
      <p:sp>
        <p:nvSpPr>
          <p:cNvPr id="158" name="Google Shape;158;g2ed850b7fb3_0_31"/>
          <p:cNvSpPr txBox="1"/>
          <p:nvPr/>
        </p:nvSpPr>
        <p:spPr>
          <a:xfrm>
            <a:off x="1433675" y="5512850"/>
            <a:ext cx="9504000" cy="615600"/>
          </a:xfrm>
          <a:prstGeom prst="rect">
            <a:avLst/>
          </a:prstGeom>
          <a:noFill/>
          <a:ln>
            <a:noFill/>
          </a:ln>
        </p:spPr>
        <p:txBody>
          <a:bodyPr anchorCtr="0" anchor="t" bIns="91425" lIns="91425" spcFirstLastPara="1" rIns="91425" wrap="square" tIns="91425">
            <a:spAutoFit/>
          </a:bodyPr>
          <a:lstStyle/>
          <a:p>
            <a:pPr indent="-406400" lvl="0" marL="457200" marR="0" rtl="0" algn="l">
              <a:lnSpc>
                <a:spcPct val="100000"/>
              </a:lnSpc>
              <a:spcBef>
                <a:spcPts val="0"/>
              </a:spcBef>
              <a:spcAft>
                <a:spcPts val="0"/>
              </a:spcAft>
              <a:buClr>
                <a:schemeClr val="dk1"/>
              </a:buClr>
              <a:buSzPts val="2800"/>
              <a:buFont typeface="Avenir"/>
              <a:buChar char="●"/>
            </a:pPr>
            <a:r>
              <a:rPr b="0" i="0" lang="en-US" sz="2800" u="none" cap="none" strike="noStrike">
                <a:solidFill>
                  <a:schemeClr val="dk1"/>
                </a:solidFill>
                <a:latin typeface="Avenir"/>
                <a:ea typeface="Avenir"/>
                <a:cs typeface="Avenir"/>
                <a:sym typeface="Avenir"/>
              </a:rPr>
              <a:t>Fitness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2017-05-25T20:07:52Z</dcterms:created>
  <dc:creator>Steve Crawley</dc:creator>
</cp:coreProperties>
</file>